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92" r:id="rId3"/>
    <p:sldId id="257" r:id="rId4"/>
    <p:sldId id="277" r:id="rId5"/>
    <p:sldId id="390" r:id="rId6"/>
    <p:sldId id="511" r:id="rId7"/>
    <p:sldId id="512" r:id="rId8"/>
    <p:sldId id="513" r:id="rId9"/>
    <p:sldId id="514" r:id="rId10"/>
    <p:sldId id="535" r:id="rId11"/>
    <p:sldId id="298" r:id="rId12"/>
    <p:sldId id="323" r:id="rId13"/>
    <p:sldId id="584" r:id="rId14"/>
    <p:sldId id="582" r:id="rId15"/>
    <p:sldId id="521" r:id="rId16"/>
    <p:sldId id="518" r:id="rId17"/>
    <p:sldId id="526" r:id="rId18"/>
    <p:sldId id="528" r:id="rId19"/>
    <p:sldId id="529" r:id="rId20"/>
    <p:sldId id="522" r:id="rId21"/>
    <p:sldId id="455" r:id="rId22"/>
    <p:sldId id="572" r:id="rId23"/>
    <p:sldId id="575" r:id="rId24"/>
    <p:sldId id="573" r:id="rId25"/>
    <p:sldId id="536" r:id="rId26"/>
    <p:sldId id="523" r:id="rId27"/>
    <p:sldId id="487" r:id="rId28"/>
    <p:sldId id="488" r:id="rId29"/>
    <p:sldId id="538" r:id="rId30"/>
    <p:sldId id="539" r:id="rId31"/>
    <p:sldId id="542" r:id="rId32"/>
    <p:sldId id="545" r:id="rId33"/>
    <p:sldId id="546" r:id="rId34"/>
    <p:sldId id="544" r:id="rId35"/>
    <p:sldId id="495" r:id="rId36"/>
    <p:sldId id="494" r:id="rId37"/>
    <p:sldId id="548" r:id="rId38"/>
    <p:sldId id="577" r:id="rId39"/>
    <p:sldId id="550" r:id="rId40"/>
    <p:sldId id="551" r:id="rId41"/>
    <p:sldId id="553" r:id="rId42"/>
    <p:sldId id="554" r:id="rId43"/>
    <p:sldId id="524" r:id="rId44"/>
    <p:sldId id="556" r:id="rId45"/>
    <p:sldId id="560" r:id="rId46"/>
    <p:sldId id="580" r:id="rId47"/>
    <p:sldId id="561" r:id="rId48"/>
    <p:sldId id="563" r:id="rId49"/>
    <p:sldId id="557" r:id="rId50"/>
    <p:sldId id="564" r:id="rId51"/>
    <p:sldId id="565" r:id="rId52"/>
    <p:sldId id="581" r:id="rId53"/>
    <p:sldId id="525" r:id="rId54"/>
    <p:sldId id="426" r:id="rId55"/>
    <p:sldId id="585" r:id="rId56"/>
    <p:sldId id="428" r:id="rId57"/>
    <p:sldId id="429" r:id="rId58"/>
    <p:sldId id="430" r:id="rId59"/>
    <p:sldId id="566" r:id="rId60"/>
    <p:sldId id="435" r:id="rId61"/>
    <p:sldId id="567" r:id="rId62"/>
    <p:sldId id="475" r:id="rId63"/>
    <p:sldId id="481" r:id="rId64"/>
    <p:sldId id="440" r:id="rId65"/>
    <p:sldId id="509" r:id="rId66"/>
    <p:sldId id="510" r:id="rId67"/>
    <p:sldId id="583" r:id="rId68"/>
    <p:sldId id="531" r:id="rId69"/>
    <p:sldId id="28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B88"/>
    <a:srgbClr val="7ECB89"/>
    <a:srgbClr val="05B4F8"/>
    <a:srgbClr val="8AC43B"/>
    <a:srgbClr val="1791A5"/>
    <a:srgbClr val="00B4F8"/>
    <a:srgbClr val="89C53B"/>
    <a:srgbClr val="1890A6"/>
    <a:srgbClr val="06B4F8"/>
    <a:srgbClr val="89C4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2"/>
    <p:restoredTop sz="85277"/>
  </p:normalViewPr>
  <p:slideViewPr>
    <p:cSldViewPr snapToGrid="0" snapToObjects="1">
      <p:cViewPr>
        <p:scale>
          <a:sx n="80" d="100"/>
          <a:sy n="80" d="100"/>
        </p:scale>
        <p:origin x="13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 whether it be online or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increasingly spend our time online, interfacing with data on a 2D screen, but there exists a large gap in the literature in picture perception. In the real world we have oculomotor information, which returns flatness in pictured scenes. This difference in information lends the question - how do we compensate?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 the course of this talk I will describe a rigorous data collection pipeline and a large dataset of spatial judgments that reliably quantifies human distance perception for individual pictured scenes.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so we capitalized on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flow of the process for creating our stimuli. 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design also enabled us to test if individual behavior generalized for images across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design capitalizes on a diverse and extensive image database, as well as a rigorous crowd-sourced data collection pipeline (pre-registered) to quantify sensitivity and biases to distance in individual images. </a:t>
            </a:r>
          </a:p>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628650" lvl="1" indent="-171450">
              <a:buFontTx/>
              <a:buChar char="-"/>
            </a:pPr>
            <a:r>
              <a:rPr lang="en-US" dirty="0"/>
              <a:t>We’ll begin by looking at our experimental paradigms.</a:t>
            </a:r>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17</a:t>
            </a:fld>
            <a:endParaRPr lang="en-US"/>
          </a:p>
        </p:txBody>
      </p:sp>
    </p:spTree>
    <p:extLst>
      <p:ext uri="{BB962C8B-B14F-4D97-AF65-F5344CB8AC3E}">
        <p14:creationId xmlns:p14="http://schemas.microsoft.com/office/powerpoint/2010/main" val="3717912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 This allowed us to assess sensitivity on an image-by-image basis. </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18</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feature of our design was that the stimulus set was identical between tasks. We also matched trial orders across task and used independent participants to prevent previous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19</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Let’s start with verbal judgment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173864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2696905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Focusing on the shortest viewing duration, its impressive that at as little as 125 ms significant spatial information is accessible. Notably, estimates within individual scenes differed significantly from each other even at identical depths.</a:t>
            </a:r>
          </a:p>
          <a:p>
            <a:endParaRPr lang="en-US" dirty="0"/>
          </a:p>
          <a:p>
            <a:r>
              <a:rPr lang="en-US" dirty="0"/>
              <a:t>This </a:t>
            </a:r>
            <a:r>
              <a:rPr lang="en-US" dirty="0" err="1"/>
              <a:t>sugges</a:t>
            </a:r>
            <a:r>
              <a:rPr lang="en-US" dirty="0"/>
              <a:t>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419773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thus far we see strong sensitivity to depth in verbal judgment, so lets look at discrimination next. </a:t>
            </a:r>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response which target was closer to them </a:t>
            </a:r>
          </a:p>
          <a:p>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This phenomenon was in fact observed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p:txBody>
      </p:sp>
      <p:sp>
        <p:nvSpPr>
          <p:cNvPr id="4" name="Slide Number Placeholder 3"/>
          <p:cNvSpPr>
            <a:spLocks noGrp="1"/>
          </p:cNvSpPr>
          <p:nvPr>
            <p:ph type="sldNum" sz="quarter" idx="5"/>
          </p:nvPr>
        </p:nvSpPr>
        <p:spPr/>
        <p:txBody>
          <a:bodyPr/>
          <a:lstStyle/>
          <a:p>
            <a:fld id="{7101A92E-6ADC-7A4A-BE34-9217B288BD0B}" type="slidenum">
              <a:rPr lang="en-US" smtClean="0"/>
              <a:t>31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p:txBody>
      </p:sp>
      <p:sp>
        <p:nvSpPr>
          <p:cNvPr id="4" name="Slide Number Placeholder 3"/>
          <p:cNvSpPr>
            <a:spLocks noGrp="1"/>
          </p:cNvSpPr>
          <p:nvPr>
            <p:ph type="sldNum" sz="quarter" idx="5"/>
          </p:nvPr>
        </p:nvSpPr>
        <p:spPr/>
        <p:txBody>
          <a:bodyPr/>
          <a:lstStyle/>
          <a:p>
            <a:fld id="{7101A92E-6ADC-7A4A-BE34-9217B288BD0B}" type="slidenum">
              <a:rPr lang="en-US" smtClean="0"/>
              <a:t>32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This indicates that people are making consistent errors</a:t>
            </a:r>
          </a:p>
        </p:txBody>
      </p:sp>
      <p:sp>
        <p:nvSpPr>
          <p:cNvPr id="4" name="Slide Number Placeholder 3"/>
          <p:cNvSpPr>
            <a:spLocks noGrp="1"/>
          </p:cNvSpPr>
          <p:nvPr>
            <p:ph type="sldNum" sz="quarter" idx="5"/>
          </p:nvPr>
        </p:nvSpPr>
        <p:spPr/>
        <p:txBody>
          <a:bodyPr/>
          <a:lstStyle/>
          <a:p>
            <a:fld id="{7101A92E-6ADC-7A4A-BE34-9217B288BD0B}" type="slidenum">
              <a:rPr lang="en-US" smtClean="0"/>
              <a:t>33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 strong correlation between these model residuals reveals that error and biases on an individual image basis are highly consistent. </a:t>
            </a:r>
          </a:p>
          <a:p>
            <a:endParaRPr lang="en-US" dirty="0"/>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34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When 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a:t>
            </a:r>
          </a:p>
        </p:txBody>
      </p:sp>
      <p:sp>
        <p:nvSpPr>
          <p:cNvPr id="4" name="Slide Number Placeholder 3"/>
          <p:cNvSpPr>
            <a:spLocks noGrp="1"/>
          </p:cNvSpPr>
          <p:nvPr>
            <p:ph type="sldNum" sz="quarter" idx="5"/>
          </p:nvPr>
        </p:nvSpPr>
        <p:spPr/>
        <p:txBody>
          <a:bodyPr/>
          <a:lstStyle/>
          <a:p>
            <a:fld id="{7101A92E-6ADC-7A4A-BE34-9217B288BD0B}" type="slidenum">
              <a:rPr lang="en-US" smtClean="0"/>
              <a:t>37</a:t>
            </a:fld>
            <a:endParaRPr lang="en-US"/>
          </a:p>
        </p:txBody>
      </p:sp>
    </p:spTree>
    <p:extLst>
      <p:ext uri="{BB962C8B-B14F-4D97-AF65-F5344CB8AC3E}">
        <p14:creationId xmlns:p14="http://schemas.microsoft.com/office/powerpoint/2010/main" val="1182958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3055110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 in their perception of depth. </a:t>
            </a:r>
          </a:p>
          <a:p>
            <a:endParaRPr lang="en-US" dirty="0"/>
          </a:p>
          <a:p>
            <a:r>
              <a:rPr lang="en-US" dirty="0"/>
              <a:t>Additionally, we observed a main effect of duration and a significant pairwise comparison between 125 and 1000 ms,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39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in fact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68449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matrix crossing TASK, DURATION, and OUTCOME MEASURE  so we can assess the relationship between all these conditions. In order to best understand the reliability of this data we randomly split the data many times in each of these cells. </a:t>
            </a:r>
          </a:p>
          <a:p>
            <a:endParaRPr lang="en-US" dirty="0"/>
          </a:p>
          <a:p>
            <a:r>
              <a:rPr lang="en-US" dirty="0"/>
              <a:t>This plot is the average correlation across all those splits of the data. </a:t>
            </a:r>
          </a:p>
          <a:p>
            <a:endParaRPr lang="en-US" dirty="0"/>
          </a:p>
          <a:p>
            <a:r>
              <a:rPr lang="en-US" dirty="0"/>
              <a:t>Here we have recovered the diagonal so we can assess the reliability within a certain combination of task, duration and outcome.</a:t>
            </a:r>
          </a:p>
          <a:p>
            <a:endParaRPr lang="en-US" dirty="0"/>
          </a:p>
          <a:p>
            <a:r>
              <a:rPr lang="en-US" dirty="0"/>
              <a:t>All correlations above 0.16 were significant, but let's step through some of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356135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513229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fascinating however is the strong correlations in accuracy between tasks – demonstrating consistent biases across tasks for individual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894029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stimulus driven generalization between task, durations, and outcome measures.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3351387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I was shown to understand the relative utility of pictorial cues by tracking how individual image performance changes along variations in scene image features. </a:t>
            </a:r>
          </a:p>
          <a:p>
            <a:endParaRPr lang="en-US" dirty="0"/>
          </a:p>
          <a:p>
            <a:r>
              <a:rPr lang="en-US" dirty="0"/>
              <a:t>To do this we need to calculate these cue values in a systematic way.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420085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developed an algorithmic approach to quantifying cues such as those listed here. </a:t>
            </a:r>
          </a:p>
          <a:p>
            <a:endParaRPr lang="en-US" dirty="0"/>
          </a:p>
          <a:p>
            <a:r>
              <a:rPr lang="en-US" dirty="0"/>
              <a:t>&lt;that we are working to complete so that we can directly test for the utility of each cue in our set of selected scenes.&gt;</a:t>
            </a:r>
          </a:p>
          <a:p>
            <a:endParaRPr lang="en-US" dirty="0"/>
          </a:p>
          <a:p>
            <a:endParaRPr lang="en-US" dirty="0"/>
          </a:p>
          <a:p>
            <a:r>
              <a:rPr lang="en-US" dirty="0"/>
              <a:t>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real world surface area of each pixel in the image, resulting in output like this</a:t>
            </a:r>
          </a:p>
          <a:p>
            <a:endParaRPr lang="en-US" dirty="0"/>
          </a:p>
          <a:p>
            <a:r>
              <a:rPr lang="en-US" dirty="0"/>
              <a:t>With a measure of size for each object we can assess the impact of the ground plane, familiar size, and many other cues.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reliable quantifications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precisely why we need reliable quantifications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67</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2286716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AE77D3D9-1E51-A046-9C98-7D0D6AA0FEC3}" type="datetimeFigureOut">
              <a:rPr lang="en-US" smtClean="0"/>
              <a:t>11/8/22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7D3D9-1E51-A046-9C98-7D0D6AA0FEC3}" type="datetimeFigureOut">
              <a:rPr lang="en-US" smtClean="0"/>
              <a:t>11/8/22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6.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t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1524000" y="1005840"/>
            <a:ext cx="9031769" cy="2936382"/>
          </a:xfrm>
        </p:spPr>
        <p:txBody>
          <a:bodyPr>
            <a:normAutofit/>
          </a:bodyPr>
          <a:lstStyle/>
          <a:p>
            <a:r>
              <a:rPr lang="en-US" sz="5100"/>
              <a:t>A Novel Generalization between 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1524000" y="4960272"/>
            <a:ext cx="9031769" cy="1215980"/>
          </a:xfrm>
        </p:spPr>
        <p:txBody>
          <a:bodyPr>
            <a:normAutofit/>
          </a:bodyPr>
          <a:lstStyle/>
          <a:p>
            <a:r>
              <a:rPr lang="en-US" sz="2800" dirty="0"/>
              <a:t>Prachi Mahableshwarkar</a:t>
            </a:r>
          </a:p>
          <a:p>
            <a:r>
              <a:rPr lang="en-US" sz="2800" dirty="0"/>
              <a:t>The George Washington University</a:t>
            </a:r>
          </a:p>
        </p:txBody>
      </p:sp>
      <p:grpSp>
        <p:nvGrpSpPr>
          <p:cNvPr id="14" name="Group 1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mc:Choice xmlns:p14="http://schemas.microsoft.com/office/powerpoint/2010/main" Requires="p14">
      <p:transition spd="slow" p14:dur="2000" advTm="9380"/>
    </mc:Choice>
    <mc:Fallback>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mc:AlternateContent xmlns:mc="http://schemas.openxmlformats.org/markup-compatibility/2006">
    <mc:Choice xmlns:p14="http://schemas.microsoft.com/office/powerpoint/2010/main" Requires="p14">
      <p:transition spd="slow" p14:dur="2000" advTm="16253"/>
    </mc:Choice>
    <mc:Fallback>
      <p:transition spd="slow" advTm="162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923330"/>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320931" y="3296569"/>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453998712"/>
      </p:ext>
    </p:extLst>
  </p:cSld>
  <p:clrMapOvr>
    <a:masterClrMapping/>
  </p:clrMapOvr>
  <mc:AlternateContent xmlns:mc="http://schemas.openxmlformats.org/markup-compatibility/2006">
    <mc:Choice xmlns:p14="http://schemas.microsoft.com/office/powerpoint/2010/main" Requires="p14">
      <p:transition spd="slow" p14:dur="2000" advTm="11958"/>
    </mc:Choice>
    <mc:Fallback>
      <p:transition spd="slow" advTm="119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solidFill>
                  <a:schemeClr val="bg1"/>
                </a:solidFill>
              </a:rPr>
              <a:t>Does individual behavior for unique images generalize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1384350315"/>
      </p:ext>
    </p:extLst>
  </p:cSld>
  <p:clrMapOvr>
    <a:masterClrMapping/>
  </p:clrMapOvr>
  <mc:AlternateContent xmlns:mc="http://schemas.openxmlformats.org/markup-compatibility/2006">
    <mc:Choice xmlns:p14="http://schemas.microsoft.com/office/powerpoint/2010/main" Requires="p14">
      <p:transition spd="slow" p14:dur="2000" advTm="42910"/>
    </mc:Choice>
    <mc:Fallback>
      <p:transition spd="slow" advTm="429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3540072457"/>
      </p:ext>
    </p:extLst>
  </p:cSld>
  <p:clrMapOvr>
    <a:masterClrMapping/>
  </p:clrMapOvr>
  <mc:AlternateContent xmlns:mc="http://schemas.openxmlformats.org/markup-compatibility/2006">
    <mc:Choice xmlns:p14="http://schemas.microsoft.com/office/powerpoint/2010/main" Requires="p14">
      <p:transition spd="slow" p14:dur="2000" advTm="42910"/>
    </mc:Choice>
    <mc:Fallback>
      <p:transition spd="slow" advTm="429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
        <p:nvSpPr>
          <p:cNvPr id="10" name="Content Placeholder 2">
            <a:extLst>
              <a:ext uri="{FF2B5EF4-FFF2-40B4-BE49-F238E27FC236}">
                <a16:creationId xmlns:a16="http://schemas.microsoft.com/office/drawing/2014/main" id="{EEBCACE6-748B-B8F2-8F4D-E6AAC31F4036}"/>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t>What is the relative utility of depth cues in pictured scenes? </a:t>
            </a:r>
          </a:p>
        </p:txBody>
      </p:sp>
      <p:grpSp>
        <p:nvGrpSpPr>
          <p:cNvPr id="14" name="Group 13">
            <a:extLst>
              <a:ext uri="{FF2B5EF4-FFF2-40B4-BE49-F238E27FC236}">
                <a16:creationId xmlns:a16="http://schemas.microsoft.com/office/drawing/2014/main" id="{A0DDCF63-1ADD-A6C3-AB5C-1E25A16915A0}"/>
              </a:ext>
            </a:extLst>
          </p:cNvPr>
          <p:cNvGrpSpPr/>
          <p:nvPr/>
        </p:nvGrpSpPr>
        <p:grpSpPr>
          <a:xfrm>
            <a:off x="9721448" y="1694987"/>
            <a:ext cx="2158401" cy="2676417"/>
            <a:chOff x="9712036" y="1423782"/>
            <a:chExt cx="2158401" cy="2676417"/>
          </a:xfrm>
        </p:grpSpPr>
        <p:pic>
          <p:nvPicPr>
            <p:cNvPr id="18" name="Picture 17" descr="Qr code&#10;&#10;Description automatically generated">
              <a:extLst>
                <a:ext uri="{FF2B5EF4-FFF2-40B4-BE49-F238E27FC236}">
                  <a16:creationId xmlns:a16="http://schemas.microsoft.com/office/drawing/2014/main" id="{745B3303-3EA2-4C74-91D4-C7C0F33075CA}"/>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9" name="Rounded Rectangle 18">
              <a:extLst>
                <a:ext uri="{FF2B5EF4-FFF2-40B4-BE49-F238E27FC236}">
                  <a16:creationId xmlns:a16="http://schemas.microsoft.com/office/drawing/2014/main" id="{07B7EDB5-FCAD-4591-EF03-2158ECF69ADA}"/>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847BC14-DFDA-D96A-33AD-17F9AD2C759F}"/>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87765448"/>
      </p:ext>
    </p:extLst>
  </p:cSld>
  <p:clrMapOvr>
    <a:masterClrMapping/>
  </p:clrMapOvr>
  <mc:AlternateContent xmlns:mc="http://schemas.openxmlformats.org/markup-compatibility/2006">
    <mc:Choice xmlns:p14="http://schemas.microsoft.com/office/powerpoint/2010/main" Requires="p14">
      <p:transition spd="slow" p14:dur="2000" advTm="25507"/>
    </mc:Choice>
    <mc:Fallback>
      <p:transition spd="slow" advTm="2550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mc:AlternateContent xmlns:mc="http://schemas.openxmlformats.org/markup-compatibility/2006">
    <mc:Choice xmlns:p14="http://schemas.microsoft.com/office/powerpoint/2010/main" Requires="p14">
      <p:transition spd="slow" p14:dur="2000" advTm="4899"/>
    </mc:Choice>
    <mc:Fallback>
      <p:transition spd="slow" advTm="489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337367B-8804-4548-9DD6-C34F5EF3E703}"/>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mc:Choice xmlns:p14="http://schemas.microsoft.com/office/powerpoint/2010/main" Requires="p14">
      <p:transition spd="slow" p14:dur="2000" advTm="51292"/>
    </mc:Choice>
    <mc:Fallback>
      <p:transition spd="slow" advTm="512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7A2AF5B-5C41-2E4F-AA7C-781392044F11}"/>
              </a:ext>
            </a:extLst>
          </p:cNvPr>
          <p:cNvSpPr txBox="1"/>
          <p:nvPr/>
        </p:nvSpPr>
        <p:spPr>
          <a:xfrm>
            <a:off x="167427" y="4601209"/>
            <a:ext cx="3142917" cy="1631216"/>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55A8DB7-BBBB-634D-940A-35FE79420809}"/>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mc:Choice xmlns:p14="http://schemas.microsoft.com/office/powerpoint/2010/main" Requires="p14">
      <p:transition spd="slow" p14:dur="2000" advTm="61416"/>
    </mc:Choice>
    <mc:Fallback>
      <p:transition spd="slow" advTm="61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59137" cy="5307073"/>
            <a:chOff x="3059796" y="991227"/>
            <a:chExt cx="2500391"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072634" y="1193724"/>
              <a:ext cx="2487553" cy="1540563"/>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072634" y="4376962"/>
              <a:ext cx="2487553" cy="1540563"/>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Shared</a:t>
              </a:r>
            </a:p>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mc:Choice xmlns:p14="http://schemas.microsoft.com/office/powerpoint/2010/main" Requires="p14">
      <p:transition spd="slow" p14:dur="2000" advTm="20770"/>
    </mc:Choice>
    <mc:Fallback>
      <p:transition spd="slow" advTm="2077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mc:Choice xmlns:p14="http://schemas.microsoft.com/office/powerpoint/2010/main" Requires="p14">
      <p:transition spd="slow" p14:dur="2000" advTm="41772"/>
    </mc:Choice>
    <mc:Fallback>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mc:AlternateContent xmlns:mc="http://schemas.openxmlformats.org/markup-compatibility/2006">
    <mc:Choice xmlns:p14="http://schemas.microsoft.com/office/powerpoint/2010/main" Requires="p14">
      <p:transition spd="slow" p14:dur="2000" advTm="5236"/>
    </mc:Choice>
    <mc:Fallback>
      <p:transition spd="slow" advTm="523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grpSp>
        <p:nvGrpSpPr>
          <p:cNvPr id="9" name="Group 8">
            <a:extLst>
              <a:ext uri="{FF2B5EF4-FFF2-40B4-BE49-F238E27FC236}">
                <a16:creationId xmlns:a16="http://schemas.microsoft.com/office/drawing/2014/main" id="{7B033809-0536-F6D8-4CFB-20052FDD6F74}"/>
              </a:ext>
            </a:extLst>
          </p:cNvPr>
          <p:cNvGrpSpPr/>
          <p:nvPr/>
        </p:nvGrpSpPr>
        <p:grpSpPr>
          <a:xfrm>
            <a:off x="3330874" y="1097696"/>
            <a:ext cx="5530252" cy="5390804"/>
            <a:chOff x="2716058" y="1222387"/>
            <a:chExt cx="5530252" cy="5390804"/>
          </a:xfrm>
        </p:grpSpPr>
        <p:grpSp>
          <p:nvGrpSpPr>
            <p:cNvPr id="8" name="Group 7">
              <a:extLst>
                <a:ext uri="{FF2B5EF4-FFF2-40B4-BE49-F238E27FC236}">
                  <a16:creationId xmlns:a16="http://schemas.microsoft.com/office/drawing/2014/main" id="{4A8F84B8-E138-57CD-47FE-AC82AD6522B0}"/>
                </a:ext>
              </a:extLst>
            </p:cNvPr>
            <p:cNvGrpSpPr/>
            <p:nvPr/>
          </p:nvGrpSpPr>
          <p:grpSpPr>
            <a:xfrm>
              <a:off x="2716058" y="1222387"/>
              <a:ext cx="5530252" cy="5390804"/>
              <a:chOff x="-294965" y="1151457"/>
              <a:chExt cx="5530252" cy="5390804"/>
            </a:xfrm>
          </p:grpSpPr>
          <p:pic>
            <p:nvPicPr>
              <p:cNvPr id="6" name="Picture 5">
                <a:extLst>
                  <a:ext uri="{FF2B5EF4-FFF2-40B4-BE49-F238E27FC236}">
                    <a16:creationId xmlns:a16="http://schemas.microsoft.com/office/drawing/2014/main" id="{704E31D5-943C-76C3-C698-47FE6DC05311}"/>
                  </a:ext>
                </a:extLst>
              </p:cNvPr>
              <p:cNvPicPr>
                <a:picLocks noChangeAspect="1"/>
              </p:cNvPicPr>
              <p:nvPr/>
            </p:nvPicPr>
            <p:blipFill>
              <a:blip r:embed="rId3"/>
              <a:stretch>
                <a:fillRect/>
              </a:stretch>
            </p:blipFill>
            <p:spPr>
              <a:xfrm>
                <a:off x="-294965" y="1172460"/>
                <a:ext cx="5422863" cy="5369801"/>
              </a:xfrm>
              <a:prstGeom prst="rect">
                <a:avLst/>
              </a:prstGeom>
            </p:spPr>
          </p:pic>
          <p:sp>
            <p:nvSpPr>
              <p:cNvPr id="7" name="Rectangle 6">
                <a:extLst>
                  <a:ext uri="{FF2B5EF4-FFF2-40B4-BE49-F238E27FC236}">
                    <a16:creationId xmlns:a16="http://schemas.microsoft.com/office/drawing/2014/main" id="{5A8CF334-BB64-BB62-6D9C-978B7492F03F}"/>
                  </a:ext>
                </a:extLst>
              </p:cNvPr>
              <p:cNvSpPr/>
              <p:nvPr/>
            </p:nvSpPr>
            <p:spPr>
              <a:xfrm>
                <a:off x="359100" y="1151457"/>
                <a:ext cx="4876187" cy="484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rotWithShape="1">
            <a:blip r:embed="rId4"/>
            <a:srcRect l="13554" t="2258" r="2027" b="13059"/>
            <a:stretch/>
          </p:blipFill>
          <p:spPr>
            <a:xfrm>
              <a:off x="3356267" y="1765991"/>
              <a:ext cx="4519435" cy="4380017"/>
            </a:xfrm>
            <a:prstGeom prst="rect">
              <a:avLst/>
            </a:prstGeom>
          </p:spPr>
        </p:pic>
      </p:grpSp>
    </p:spTree>
    <p:extLst>
      <p:ext uri="{BB962C8B-B14F-4D97-AF65-F5344CB8AC3E}">
        <p14:creationId xmlns:p14="http://schemas.microsoft.com/office/powerpoint/2010/main" val="3163171089"/>
      </p:ext>
    </p:extLst>
  </p:cSld>
  <p:clrMapOvr>
    <a:masterClrMapping/>
  </p:clrMapOvr>
  <mc:AlternateContent xmlns:mc="http://schemas.openxmlformats.org/markup-compatibility/2006">
    <mc:Choice xmlns:p14="http://schemas.microsoft.com/office/powerpoint/2010/main" Requires="p14">
      <p:transition spd="slow" p14:dur="2000" advTm="46428"/>
    </mc:Choice>
    <mc:Fallback>
      <p:transition spd="slow" advTm="4642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3"/>
          <a:stretch>
            <a:fillRect/>
          </a:stretch>
        </p:blipFill>
        <p:spPr>
          <a:xfrm>
            <a:off x="0" y="1948427"/>
            <a:ext cx="4235494" cy="4194050"/>
          </a:xfrm>
          <a:prstGeom prst="rect">
            <a:avLst/>
          </a:prstGeom>
        </p:spPr>
      </p:pic>
    </p:spTree>
    <p:extLst>
      <p:ext uri="{BB962C8B-B14F-4D97-AF65-F5344CB8AC3E}">
        <p14:creationId xmlns:p14="http://schemas.microsoft.com/office/powerpoint/2010/main" val="1168520804"/>
      </p:ext>
    </p:extLst>
  </p:cSld>
  <p:clrMapOvr>
    <a:masterClrMapping/>
  </p:clrMapOvr>
  <mc:AlternateContent xmlns:mc="http://schemas.openxmlformats.org/markup-compatibility/2006">
    <mc:Choice xmlns:p14="http://schemas.microsoft.com/office/powerpoint/2010/main" Requires="p14">
      <p:transition spd="slow" p14:dur="2000" advTm="21014"/>
    </mc:Choice>
    <mc:Fallback>
      <p:transition spd="slow" advTm="2101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3"/>
          <a:stretch>
            <a:fillRect/>
          </a:stretch>
        </p:blipFill>
        <p:spPr>
          <a:xfrm>
            <a:off x="0" y="1948427"/>
            <a:ext cx="4235494" cy="4194050"/>
          </a:xfrm>
          <a:prstGeom prst="rect">
            <a:avLst/>
          </a:prstGeom>
        </p:spPr>
      </p:pic>
      <p:pic>
        <p:nvPicPr>
          <p:cNvPr id="20" name="Picture 19">
            <a:extLst>
              <a:ext uri="{FF2B5EF4-FFF2-40B4-BE49-F238E27FC236}">
                <a16:creationId xmlns:a16="http://schemas.microsoft.com/office/drawing/2014/main" id="{71B1B496-0D03-4149-A21D-53D95D6C8C0E}"/>
              </a:ext>
            </a:extLst>
          </p:cNvPr>
          <p:cNvPicPr>
            <a:picLocks noChangeAspect="1"/>
          </p:cNvPicPr>
          <p:nvPr/>
        </p:nvPicPr>
        <p:blipFill rotWithShape="1">
          <a:blip r:embed="rId4"/>
          <a:srcRect l="5033"/>
          <a:stretch/>
        </p:blipFill>
        <p:spPr>
          <a:xfrm>
            <a:off x="4147310" y="1948427"/>
            <a:ext cx="4022345" cy="4194050"/>
          </a:xfrm>
          <a:prstGeom prst="rect">
            <a:avLst/>
          </a:prstGeom>
        </p:spPr>
      </p:pic>
    </p:spTree>
    <p:extLst>
      <p:ext uri="{BB962C8B-B14F-4D97-AF65-F5344CB8AC3E}">
        <p14:creationId xmlns:p14="http://schemas.microsoft.com/office/powerpoint/2010/main" val="1773461427"/>
      </p:ext>
    </p:extLst>
  </p:cSld>
  <p:clrMapOvr>
    <a:masterClrMapping/>
  </p:clrMapOvr>
  <mc:AlternateContent xmlns:mc="http://schemas.openxmlformats.org/markup-compatibility/2006">
    <mc:Choice xmlns:p14="http://schemas.microsoft.com/office/powerpoint/2010/main" Requires="p14">
      <p:transition spd="slow" p14:dur="2000" advTm="1625"/>
    </mc:Choice>
    <mc:Fallback>
      <p:transition spd="slow" advTm="162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8" name="Picture 17">
            <a:extLst>
              <a:ext uri="{FF2B5EF4-FFF2-40B4-BE49-F238E27FC236}">
                <a16:creationId xmlns:a16="http://schemas.microsoft.com/office/drawing/2014/main" id="{762515D0-5FE7-3544-ADD3-646B32AC38FB}"/>
              </a:ext>
            </a:extLst>
          </p:cNvPr>
          <p:cNvPicPr>
            <a:picLocks noChangeAspect="1"/>
          </p:cNvPicPr>
          <p:nvPr/>
        </p:nvPicPr>
        <p:blipFill rotWithShape="1">
          <a:blip r:embed="rId3"/>
          <a:srcRect l="5033"/>
          <a:stretch/>
        </p:blipFill>
        <p:spPr>
          <a:xfrm>
            <a:off x="8103667" y="1948427"/>
            <a:ext cx="4022345" cy="4194050"/>
          </a:xfrm>
          <a:prstGeom prst="rect">
            <a:avLst/>
          </a:prstGeom>
        </p:spPr>
      </p:pic>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4"/>
          <a:stretch>
            <a:fillRect/>
          </a:stretch>
        </p:blipFill>
        <p:spPr>
          <a:xfrm>
            <a:off x="0" y="1948427"/>
            <a:ext cx="4235494" cy="4194050"/>
          </a:xfrm>
          <a:prstGeom prst="rect">
            <a:avLst/>
          </a:prstGeom>
        </p:spPr>
      </p:pic>
      <p:pic>
        <p:nvPicPr>
          <p:cNvPr id="20" name="Picture 19">
            <a:extLst>
              <a:ext uri="{FF2B5EF4-FFF2-40B4-BE49-F238E27FC236}">
                <a16:creationId xmlns:a16="http://schemas.microsoft.com/office/drawing/2014/main" id="{71B1B496-0D03-4149-A21D-53D95D6C8C0E}"/>
              </a:ext>
            </a:extLst>
          </p:cNvPr>
          <p:cNvPicPr>
            <a:picLocks noChangeAspect="1"/>
          </p:cNvPicPr>
          <p:nvPr/>
        </p:nvPicPr>
        <p:blipFill rotWithShape="1">
          <a:blip r:embed="rId5"/>
          <a:srcRect l="5033"/>
          <a:stretch/>
        </p:blipFill>
        <p:spPr>
          <a:xfrm>
            <a:off x="4147310" y="1948427"/>
            <a:ext cx="4022345" cy="4194050"/>
          </a:xfrm>
          <a:prstGeom prst="rect">
            <a:avLst/>
          </a:prstGeom>
        </p:spPr>
      </p:pic>
    </p:spTree>
    <p:extLst>
      <p:ext uri="{BB962C8B-B14F-4D97-AF65-F5344CB8AC3E}">
        <p14:creationId xmlns:p14="http://schemas.microsoft.com/office/powerpoint/2010/main" val="2285579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mc:AlternateContent xmlns:mc="http://schemas.openxmlformats.org/markup-compatibility/2006">
    <mc:Choice xmlns:p14="http://schemas.microsoft.com/office/powerpoint/2010/main" Requires="p14">
      <p:transition spd="slow" p14:dur="2000" advTm="9520"/>
    </mc:Choice>
    <mc:Fallback>
      <p:transition spd="slow" advTm="952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5" name="Picture 4">
            <a:extLst>
              <a:ext uri="{FF2B5EF4-FFF2-40B4-BE49-F238E27FC236}">
                <a16:creationId xmlns:a16="http://schemas.microsoft.com/office/drawing/2014/main" id="{A434F38B-BDCA-4EB5-455D-FC9F86906E2E}"/>
              </a:ext>
            </a:extLst>
          </p:cNvPr>
          <p:cNvPicPr>
            <a:picLocks noChangeAspect="1"/>
          </p:cNvPicPr>
          <p:nvPr/>
        </p:nvPicPr>
        <p:blipFill>
          <a:blip r:embed="rId4"/>
          <a:stretch>
            <a:fillRect/>
          </a:stretch>
        </p:blipFill>
        <p:spPr>
          <a:xfrm>
            <a:off x="6497144" y="1302338"/>
            <a:ext cx="5088045" cy="4956283"/>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mc:Choice xmlns:p14="http://schemas.microsoft.com/office/powerpoint/2010/main" Requires="p14">
      <p:transition spd="slow" p14:dur="2000" advTm="13827"/>
    </mc:Choice>
    <mc:Fallback>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spTree>
    <p:extLst>
      <p:ext uri="{BB962C8B-B14F-4D97-AF65-F5344CB8AC3E}">
        <p14:creationId xmlns:p14="http://schemas.microsoft.com/office/powerpoint/2010/main" val="123905950"/>
      </p:ext>
    </p:extLst>
  </p:cSld>
  <p:clrMapOvr>
    <a:masterClrMapping/>
  </p:clrMapOvr>
  <mc:AlternateContent xmlns:mc="http://schemas.openxmlformats.org/markup-compatibility/2006">
    <mc:Choice xmlns:p14="http://schemas.microsoft.com/office/powerpoint/2010/main" Requires="p14">
      <p:transition spd="slow" p14:dur="2000" advTm="16428"/>
    </mc:Choice>
    <mc:Fallback>
      <p:transition spd="slow" advTm="1642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spTree>
    <p:extLst>
      <p:ext uri="{BB962C8B-B14F-4D97-AF65-F5344CB8AC3E}">
        <p14:creationId xmlns:p14="http://schemas.microsoft.com/office/powerpoint/2010/main" val="389649290"/>
      </p:ext>
    </p:extLst>
  </p:cSld>
  <p:clrMapOvr>
    <a:masterClrMapping/>
  </p:clrMapOvr>
  <mc:AlternateContent xmlns:mc="http://schemas.openxmlformats.org/markup-compatibility/2006">
    <mc:Choice xmlns:p14="http://schemas.microsoft.com/office/powerpoint/2010/main" Requires="p14">
      <p:transition spd="slow" p14:dur="2000" advTm="2705"/>
    </mc:Choice>
    <mc:Fallback>
      <p:transition spd="slow" advTm="27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a:xfrm>
            <a:off x="714563" y="258299"/>
            <a:ext cx="5035074" cy="4000598"/>
          </a:xfrm>
        </p:spPr>
        <p:txBody>
          <a:bodyPr vert="horz" lIns="91440" tIns="45720" rIns="91440" bIns="45720" rtlCol="0" anchor="b">
            <a:normAutofit/>
          </a:bodyPr>
          <a:lstStyle/>
          <a:p>
            <a:r>
              <a:rPr lang="en-US" kern="1200" dirty="0">
                <a:solidFill>
                  <a:schemeClr val="tx1"/>
                </a:solidFill>
                <a:latin typeface="+mj-lt"/>
                <a:ea typeface="+mj-ea"/>
                <a:cs typeface="+mj-cs"/>
              </a:rPr>
              <a:t>Pictorial Cues to Depth</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5882583" y="132082"/>
            <a:ext cx="5384985" cy="659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pic>
        <p:nvPicPr>
          <p:cNvPr id="5" name="Picture 4">
            <a:extLst>
              <a:ext uri="{FF2B5EF4-FFF2-40B4-BE49-F238E27FC236}">
                <a16:creationId xmlns:a16="http://schemas.microsoft.com/office/drawing/2014/main" id="{E0CC2875-4D77-F09F-940F-3FE80C2708CB}"/>
              </a:ext>
            </a:extLst>
          </p:cNvPr>
          <p:cNvPicPr>
            <a:picLocks noChangeAspect="1"/>
          </p:cNvPicPr>
          <p:nvPr/>
        </p:nvPicPr>
        <p:blipFill rotWithShape="1">
          <a:blip r:embed="rId5"/>
          <a:srcRect l="4980"/>
          <a:stretch/>
        </p:blipFill>
        <p:spPr>
          <a:xfrm>
            <a:off x="8182549" y="2034674"/>
            <a:ext cx="3999615" cy="4242776"/>
          </a:xfrm>
          <a:prstGeom prst="rect">
            <a:avLst/>
          </a:prstGeom>
        </p:spPr>
      </p:pic>
    </p:spTree>
    <p:extLst>
      <p:ext uri="{BB962C8B-B14F-4D97-AF65-F5344CB8AC3E}">
        <p14:creationId xmlns:p14="http://schemas.microsoft.com/office/powerpoint/2010/main" val="3907006089"/>
      </p:ext>
    </p:extLst>
  </p:cSld>
  <p:clrMapOvr>
    <a:masterClrMapping/>
  </p:clrMapOvr>
  <mc:AlternateContent xmlns:mc="http://schemas.openxmlformats.org/markup-compatibility/2006">
    <mc:Choice xmlns:p14="http://schemas.microsoft.com/office/powerpoint/2010/main" Requires="p14">
      <p:transition spd="slow" p14:dur="2000" advTm="30418"/>
    </mc:Choice>
    <mc:Fallback>
      <p:transition spd="slow" advTm="3041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AB9DA3-6931-0A4E-BC72-B5D3C6FAAFED}"/>
              </a:ext>
            </a:extLst>
          </p:cNvPr>
          <p:cNvPicPr>
            <a:picLocks noChangeAspect="1"/>
          </p:cNvPicPr>
          <p:nvPr/>
        </p:nvPicPr>
        <p:blipFill>
          <a:blip r:embed="rId3"/>
          <a:stretch>
            <a:fillRect/>
          </a:stretch>
        </p:blipFill>
        <p:spPr>
          <a:xfrm>
            <a:off x="6096000" y="698460"/>
            <a:ext cx="5515044" cy="5461080"/>
          </a:xfrm>
          <a:prstGeom prst="rect">
            <a:avLst/>
          </a:prstGeom>
        </p:spPr>
      </p:pic>
      <p:pic>
        <p:nvPicPr>
          <p:cNvPr id="4" name="Picture 3">
            <a:extLst>
              <a:ext uri="{FF2B5EF4-FFF2-40B4-BE49-F238E27FC236}">
                <a16:creationId xmlns:a16="http://schemas.microsoft.com/office/drawing/2014/main" id="{13AF06A8-53C0-A64A-AC12-24B74CC4479A}"/>
              </a:ext>
            </a:extLst>
          </p:cNvPr>
          <p:cNvPicPr>
            <a:picLocks noChangeAspect="1"/>
          </p:cNvPicPr>
          <p:nvPr/>
        </p:nvPicPr>
        <p:blipFill>
          <a:blip r:embed="rId4"/>
          <a:stretch>
            <a:fillRect/>
          </a:stretch>
        </p:blipFill>
        <p:spPr>
          <a:xfrm>
            <a:off x="321297" y="698459"/>
            <a:ext cx="5515044" cy="5461081"/>
          </a:xfrm>
          <a:prstGeom prst="rect">
            <a:avLst/>
          </a:prstGeom>
        </p:spPr>
      </p:pic>
    </p:spTree>
    <p:extLst>
      <p:ext uri="{BB962C8B-B14F-4D97-AF65-F5344CB8AC3E}">
        <p14:creationId xmlns:p14="http://schemas.microsoft.com/office/powerpoint/2010/main" val="1069942853"/>
      </p:ext>
    </p:extLst>
  </p:cSld>
  <p:clrMapOvr>
    <a:masterClrMapping/>
  </p:clrMapOvr>
  <mc:AlternateContent xmlns:mc="http://schemas.openxmlformats.org/markup-compatibility/2006">
    <mc:Choice xmlns:p14="http://schemas.microsoft.com/office/powerpoint/2010/main" Requires="p14">
      <p:transition spd="slow" p14:dur="2000" advTm="6815"/>
    </mc:Choice>
    <mc:Fallback>
      <p:transition spd="slow" advTm="681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1CC2EC-40B2-0547-98B2-743AF1B54D4B}"/>
              </a:ext>
            </a:extLst>
          </p:cNvPr>
          <p:cNvPicPr>
            <a:picLocks noChangeAspect="1"/>
          </p:cNvPicPr>
          <p:nvPr/>
        </p:nvPicPr>
        <p:blipFill>
          <a:blip r:embed="rId3"/>
          <a:stretch>
            <a:fillRect/>
          </a:stretch>
        </p:blipFill>
        <p:spPr>
          <a:xfrm>
            <a:off x="6096000" y="699594"/>
            <a:ext cx="5513899" cy="5459947"/>
          </a:xfrm>
          <a:prstGeom prst="rect">
            <a:avLst/>
          </a:prstGeom>
        </p:spPr>
      </p:pic>
      <p:pic>
        <p:nvPicPr>
          <p:cNvPr id="6" name="Picture 5">
            <a:extLst>
              <a:ext uri="{FF2B5EF4-FFF2-40B4-BE49-F238E27FC236}">
                <a16:creationId xmlns:a16="http://schemas.microsoft.com/office/drawing/2014/main" id="{5DE2A7E5-C997-7D4C-8FCB-2878E4163E41}"/>
              </a:ext>
            </a:extLst>
          </p:cNvPr>
          <p:cNvPicPr>
            <a:picLocks noChangeAspect="1"/>
          </p:cNvPicPr>
          <p:nvPr/>
        </p:nvPicPr>
        <p:blipFill>
          <a:blip r:embed="rId4"/>
          <a:stretch>
            <a:fillRect/>
          </a:stretch>
        </p:blipFill>
        <p:spPr>
          <a:xfrm>
            <a:off x="326692" y="698459"/>
            <a:ext cx="5515045" cy="5461082"/>
          </a:xfrm>
          <a:prstGeom prst="rect">
            <a:avLst/>
          </a:prstGeom>
        </p:spPr>
      </p:pic>
    </p:spTree>
    <p:extLst>
      <p:ext uri="{BB962C8B-B14F-4D97-AF65-F5344CB8AC3E}">
        <p14:creationId xmlns:p14="http://schemas.microsoft.com/office/powerpoint/2010/main" val="4063577423"/>
      </p:ext>
    </p:extLst>
  </p:cSld>
  <p:clrMapOvr>
    <a:masterClrMapping/>
  </p:clrMapOvr>
  <mc:AlternateContent xmlns:mc="http://schemas.openxmlformats.org/markup-compatibility/2006">
    <mc:Choice xmlns:p14="http://schemas.microsoft.com/office/powerpoint/2010/main" Requires="p14">
      <p:transition spd="slow" p14:dur="2000" advTm="5967"/>
    </mc:Choice>
    <mc:Fallback>
      <p:transition spd="slow" advTm="596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0A24E1-2F4E-FF4D-B826-F0FA1A16BD04}"/>
              </a:ext>
            </a:extLst>
          </p:cNvPr>
          <p:cNvGrpSpPr/>
          <p:nvPr/>
        </p:nvGrpSpPr>
        <p:grpSpPr>
          <a:xfrm>
            <a:off x="326692" y="698459"/>
            <a:ext cx="5515045" cy="5461082"/>
            <a:chOff x="545886" y="1164081"/>
            <a:chExt cx="5515045" cy="5461082"/>
          </a:xfrm>
        </p:grpSpPr>
        <p:pic>
          <p:nvPicPr>
            <p:cNvPr id="13" name="Picture 12">
              <a:extLst>
                <a:ext uri="{FF2B5EF4-FFF2-40B4-BE49-F238E27FC236}">
                  <a16:creationId xmlns:a16="http://schemas.microsoft.com/office/drawing/2014/main" id="{7A482E05-F0EF-3347-99A7-D767E094259A}"/>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2914454" y="3082564"/>
              <a:ext cx="0" cy="1121790"/>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4261AD7B-2261-8944-9933-E1622BAF3416}"/>
              </a:ext>
            </a:extLst>
          </p:cNvPr>
          <p:cNvGrpSpPr/>
          <p:nvPr/>
        </p:nvGrpSpPr>
        <p:grpSpPr>
          <a:xfrm>
            <a:off x="6096000" y="699594"/>
            <a:ext cx="5513899" cy="5459947"/>
            <a:chOff x="6096000" y="1148283"/>
            <a:chExt cx="5513899" cy="5459947"/>
          </a:xfrm>
        </p:grpSpPr>
        <p:pic>
          <p:nvPicPr>
            <p:cNvPr id="9" name="Picture 8">
              <a:extLst>
                <a:ext uri="{FF2B5EF4-FFF2-40B4-BE49-F238E27FC236}">
                  <a16:creationId xmlns:a16="http://schemas.microsoft.com/office/drawing/2014/main" id="{36544AB3-5792-AE43-87F5-482FFFFE02FB}"/>
                </a:ext>
              </a:extLst>
            </p:cNvPr>
            <p:cNvPicPr>
              <a:picLocks noChangeAspect="1"/>
            </p:cNvPicPr>
            <p:nvPr/>
          </p:nvPicPr>
          <p:blipFill>
            <a:blip r:embed="rId4"/>
            <a:stretch>
              <a:fillRect/>
            </a:stretch>
          </p:blipFill>
          <p:spPr>
            <a:xfrm>
              <a:off x="6096000" y="1148283"/>
              <a:ext cx="5513899" cy="5459947"/>
            </a:xfrm>
            <a:prstGeom prst="rect">
              <a:avLst/>
            </a:prstGeom>
          </p:spPr>
        </p:pic>
        <p:cxnSp>
          <p:nvCxnSpPr>
            <p:cNvPr id="6" name="Straight Arrow Connector 5">
              <a:extLst>
                <a:ext uri="{FF2B5EF4-FFF2-40B4-BE49-F238E27FC236}">
                  <a16:creationId xmlns:a16="http://schemas.microsoft.com/office/drawing/2014/main" id="{785ABE94-F352-D93D-B3AD-5A6CAC0031A5}"/>
                </a:ext>
              </a:extLst>
            </p:cNvPr>
            <p:cNvCxnSpPr>
              <a:cxnSpLocks/>
            </p:cNvCxnSpPr>
            <p:nvPr/>
          </p:nvCxnSpPr>
          <p:spPr>
            <a:xfrm>
              <a:off x="8459160" y="3593184"/>
              <a:ext cx="0" cy="648878"/>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mc:Choice xmlns:p14="http://schemas.microsoft.com/office/powerpoint/2010/main" Requires="p14">
      <p:transition spd="slow" p14:dur="2000" advTm="23173"/>
    </mc:Choice>
    <mc:Fallback>
      <p:transition spd="slow" advTm="2317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F072B0A-94FE-FC4B-AEA7-B6E6E9FD9FB0}"/>
              </a:ext>
            </a:extLst>
          </p:cNvPr>
          <p:cNvGrpSpPr/>
          <p:nvPr/>
        </p:nvGrpSpPr>
        <p:grpSpPr>
          <a:xfrm>
            <a:off x="72428" y="935598"/>
            <a:ext cx="3076919" cy="2941814"/>
            <a:chOff x="545886" y="1164081"/>
            <a:chExt cx="5515045" cy="5461082"/>
          </a:xfrm>
        </p:grpSpPr>
        <p:pic>
          <p:nvPicPr>
            <p:cNvPr id="16" name="Picture 15">
              <a:extLst>
                <a:ext uri="{FF2B5EF4-FFF2-40B4-BE49-F238E27FC236}">
                  <a16:creationId xmlns:a16="http://schemas.microsoft.com/office/drawing/2014/main" id="{C794F9D5-CAE4-E24D-A866-779DF47BFD51}"/>
                </a:ext>
              </a:extLst>
            </p:cNvPr>
            <p:cNvPicPr>
              <a:picLocks noChangeAspect="1"/>
            </p:cNvPicPr>
            <p:nvPr/>
          </p:nvPicPr>
          <p:blipFill>
            <a:blip r:embed="rId4"/>
            <a:stretch>
              <a:fillRect/>
            </a:stretch>
          </p:blipFill>
          <p:spPr>
            <a:xfrm>
              <a:off x="545886" y="1164081"/>
              <a:ext cx="5515045" cy="5461082"/>
            </a:xfrm>
            <a:prstGeom prst="rect">
              <a:avLst/>
            </a:prstGeom>
          </p:spPr>
        </p:pic>
        <p:cxnSp>
          <p:nvCxnSpPr>
            <p:cNvPr id="17" name="Straight Arrow Connector 16">
              <a:extLst>
                <a:ext uri="{FF2B5EF4-FFF2-40B4-BE49-F238E27FC236}">
                  <a16:creationId xmlns:a16="http://schemas.microsoft.com/office/drawing/2014/main" id="{86F616CE-81FA-FB4E-B92E-FFBA9F5705F1}"/>
                </a:ext>
              </a:extLst>
            </p:cNvPr>
            <p:cNvCxnSpPr>
              <a:cxnSpLocks/>
            </p:cNvCxnSpPr>
            <p:nvPr/>
          </p:nvCxnSpPr>
          <p:spPr>
            <a:xfrm>
              <a:off x="2914454" y="3082564"/>
              <a:ext cx="0" cy="1121790"/>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B0EAA4-474E-FA4D-8AF6-B07C98FFB6D0}"/>
              </a:ext>
            </a:extLst>
          </p:cNvPr>
          <p:cNvGrpSpPr/>
          <p:nvPr/>
        </p:nvGrpSpPr>
        <p:grpSpPr>
          <a:xfrm>
            <a:off x="72428" y="3928302"/>
            <a:ext cx="3076280" cy="2941203"/>
            <a:chOff x="6096000" y="1148283"/>
            <a:chExt cx="5513899" cy="5459947"/>
          </a:xfrm>
        </p:grpSpPr>
        <p:pic>
          <p:nvPicPr>
            <p:cNvPr id="19" name="Picture 18">
              <a:extLst>
                <a:ext uri="{FF2B5EF4-FFF2-40B4-BE49-F238E27FC236}">
                  <a16:creationId xmlns:a16="http://schemas.microsoft.com/office/drawing/2014/main" id="{C47E07D5-D5BC-DE47-BC56-36B3A49BCFB5}"/>
                </a:ext>
              </a:extLst>
            </p:cNvPr>
            <p:cNvPicPr>
              <a:picLocks noChangeAspect="1"/>
            </p:cNvPicPr>
            <p:nvPr/>
          </p:nvPicPr>
          <p:blipFill>
            <a:blip r:embed="rId5"/>
            <a:stretch>
              <a:fillRect/>
            </a:stretch>
          </p:blipFill>
          <p:spPr>
            <a:xfrm>
              <a:off x="6096000" y="1148283"/>
              <a:ext cx="5513899" cy="5459947"/>
            </a:xfrm>
            <a:prstGeom prst="rect">
              <a:avLst/>
            </a:prstGeom>
          </p:spPr>
        </p:pic>
        <p:cxnSp>
          <p:nvCxnSpPr>
            <p:cNvPr id="20" name="Straight Arrow Connector 19">
              <a:extLst>
                <a:ext uri="{FF2B5EF4-FFF2-40B4-BE49-F238E27FC236}">
                  <a16:creationId xmlns:a16="http://schemas.microsoft.com/office/drawing/2014/main" id="{4CF688CA-1540-1444-AC85-116BF748B943}"/>
                </a:ext>
              </a:extLst>
            </p:cNvPr>
            <p:cNvCxnSpPr>
              <a:cxnSpLocks/>
            </p:cNvCxnSpPr>
            <p:nvPr/>
          </p:nvCxnSpPr>
          <p:spPr>
            <a:xfrm>
              <a:off x="8459160" y="3593184"/>
              <a:ext cx="0" cy="648878"/>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390867" y="2151071"/>
            <a:ext cx="8225081" cy="474142"/>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390867" y="2676103"/>
            <a:ext cx="8225081" cy="274400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65BD0EB-433E-424F-86AA-CB886C9B7D6C}"/>
              </a:ext>
            </a:extLst>
          </p:cNvPr>
          <p:cNvSpPr txBox="1"/>
          <p:nvPr/>
        </p:nvSpPr>
        <p:spPr>
          <a:xfrm rot="16200000">
            <a:off x="3051633" y="3759024"/>
            <a:ext cx="3747227" cy="338554"/>
          </a:xfrm>
          <a:prstGeom prst="rect">
            <a:avLst/>
          </a:prstGeom>
          <a:solidFill>
            <a:schemeClr val="bg1"/>
          </a:solidFill>
        </p:spPr>
        <p:txBody>
          <a:bodyPr wrap="square" rtlCol="0">
            <a:spAutoFit/>
          </a:bodyPr>
          <a:lstStyle/>
          <a:p>
            <a:r>
              <a:rPr lang="en-US" sz="1600" dirty="0"/>
              <a:t>Z-Scored Linear Model Residuals @ 250 ms</a:t>
            </a:r>
          </a:p>
        </p:txBody>
      </p:sp>
      <p:sp>
        <p:nvSpPr>
          <p:cNvPr id="24" name="TextBox 23">
            <a:extLst>
              <a:ext uri="{FF2B5EF4-FFF2-40B4-BE49-F238E27FC236}">
                <a16:creationId xmlns:a16="http://schemas.microsoft.com/office/drawing/2014/main" id="{DC5F33B6-115B-0640-9260-BDC44A841BB2}"/>
              </a:ext>
            </a:extLst>
          </p:cNvPr>
          <p:cNvSpPr txBox="1"/>
          <p:nvPr/>
        </p:nvSpPr>
        <p:spPr>
          <a:xfrm>
            <a:off x="6096000" y="6487903"/>
            <a:ext cx="3747227" cy="338554"/>
          </a:xfrm>
          <a:prstGeom prst="rect">
            <a:avLst/>
          </a:prstGeom>
          <a:solidFill>
            <a:schemeClr val="bg1"/>
          </a:solidFill>
        </p:spPr>
        <p:txBody>
          <a:bodyPr wrap="square" rtlCol="0">
            <a:spAutoFit/>
          </a:bodyPr>
          <a:lstStyle/>
          <a:p>
            <a:r>
              <a:rPr lang="en-US" sz="1600" dirty="0"/>
              <a:t>Z-Scored Linear Model Residuals @ 125 ms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012730" y="1135734"/>
            <a:ext cx="3747227" cy="338554"/>
          </a:xfrm>
          <a:prstGeom prst="rect">
            <a:avLst/>
          </a:prstGeom>
          <a:solidFill>
            <a:schemeClr val="bg1"/>
          </a:solidFill>
        </p:spPr>
        <p:txBody>
          <a:bodyPr wrap="square" rtlCol="0">
            <a:spAutoFit/>
          </a:bodyPr>
          <a:lstStyle/>
          <a:p>
            <a:endParaRPr lang="en-US" sz="1600" dirty="0"/>
          </a:p>
        </p:txBody>
      </p: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mc:Choice xmlns:p14="http://schemas.microsoft.com/office/powerpoint/2010/main" Requires="p14">
      <p:transition spd="slow" p14:dur="2000" advTm="30139"/>
    </mc:Choice>
    <mc:Fallback>
      <p:transition spd="slow" advTm="3013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6148300"/>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spTree>
    <p:extLst>
      <p:ext uri="{BB962C8B-B14F-4D97-AF65-F5344CB8AC3E}">
        <p14:creationId xmlns:p14="http://schemas.microsoft.com/office/powerpoint/2010/main" val="1975240737"/>
      </p:ext>
    </p:extLst>
  </p:cSld>
  <p:clrMapOvr>
    <a:masterClrMapping/>
  </p:clrMapOvr>
  <mc:AlternateContent xmlns:mc="http://schemas.openxmlformats.org/markup-compatibility/2006">
    <mc:Choice xmlns:p14="http://schemas.microsoft.com/office/powerpoint/2010/main" Requires="p14">
      <p:transition spd="slow" p14:dur="2000" advTm="7089"/>
    </mc:Choice>
    <mc:Fallback>
      <p:transition spd="slow" advTm="7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9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72593"/>
            <a:ext cx="12023662" cy="1325563"/>
          </a:xfrm>
        </p:spPr>
        <p:txBody>
          <a:bodyPr>
            <a:normAutofit/>
          </a:bodyPr>
          <a:lstStyle/>
          <a:p>
            <a:r>
              <a:rPr lang="en-US" sz="4200" dirty="0"/>
              <a:t>Do independent verbal judgments predict discrimination accuracy?</a:t>
            </a:r>
          </a:p>
        </p:txBody>
      </p:sp>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3"/>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237803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72593"/>
            <a:ext cx="12023662" cy="1325563"/>
          </a:xfrm>
        </p:spPr>
        <p:txBody>
          <a:bodyPr>
            <a:normAutofit/>
          </a:bodyPr>
          <a:lstStyle/>
          <a:p>
            <a:r>
              <a:rPr lang="en-US" sz="4200" dirty="0"/>
              <a:t>Do independent verbal judgments predict discrimination accuracy?</a:t>
            </a:r>
          </a:p>
        </p:txBody>
      </p:sp>
      <p:pic>
        <p:nvPicPr>
          <p:cNvPr id="6" name="Picture 5">
            <a:extLst>
              <a:ext uri="{FF2B5EF4-FFF2-40B4-BE49-F238E27FC236}">
                <a16:creationId xmlns:a16="http://schemas.microsoft.com/office/drawing/2014/main" id="{F0F3B4B7-FEF1-3D44-A479-22D9B6D4CD36}"/>
              </a:ext>
            </a:extLst>
          </p:cNvPr>
          <p:cNvPicPr>
            <a:picLocks noChangeAspect="1"/>
          </p:cNvPicPr>
          <p:nvPr/>
        </p:nvPicPr>
        <p:blipFill rotWithShape="1">
          <a:blip r:embed="rId3"/>
          <a:srcRect l="3981"/>
          <a:stretch/>
        </p:blipFill>
        <p:spPr>
          <a:xfrm>
            <a:off x="4308930" y="1935950"/>
            <a:ext cx="3923070" cy="4215198"/>
          </a:xfrm>
          <a:prstGeom prst="rect">
            <a:avLst/>
          </a:prstGeom>
        </p:spPr>
      </p:pic>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4"/>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306197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8" y="218092"/>
            <a:ext cx="12107831" cy="817979"/>
          </a:xfrm>
        </p:spPr>
        <p:txBody>
          <a:bodyPr>
            <a:noAutofit/>
          </a:bodyPr>
          <a:lstStyle/>
          <a:p>
            <a:r>
              <a:rPr lang="en-US" sz="4200" dirty="0"/>
              <a:t>Do independent verbal judgments predict discrimination accuracy?</a:t>
            </a:r>
          </a:p>
        </p:txBody>
      </p:sp>
      <p:sp>
        <p:nvSpPr>
          <p:cNvPr id="4" name="Right Bracket 3">
            <a:extLst>
              <a:ext uri="{FF2B5EF4-FFF2-40B4-BE49-F238E27FC236}">
                <a16:creationId xmlns:a16="http://schemas.microsoft.com/office/drawing/2014/main" id="{E4B276A9-DBE0-BD49-1D18-F4060802BFBD}"/>
              </a:ext>
            </a:extLst>
          </p:cNvPr>
          <p:cNvSpPr/>
          <p:nvPr/>
        </p:nvSpPr>
        <p:spPr>
          <a:xfrm rot="5400000" flipH="1">
            <a:off x="6050982" y="-2295511"/>
            <a:ext cx="213815" cy="793224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69C4E2-BCA6-5444-A6FC-5FFD18645FF9}"/>
                  </a:ext>
                </a:extLst>
              </p:cNvPr>
              <p:cNvSpPr txBox="1"/>
              <p:nvPr/>
            </p:nvSpPr>
            <p:spPr>
              <a:xfrm>
                <a:off x="5976682" y="125734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5769C4E2-BCA6-5444-A6FC-5FFD18645FF9}"/>
                  </a:ext>
                </a:extLst>
              </p:cNvPr>
              <p:cNvSpPr txBox="1">
                <a:spLocks noRot="1" noChangeAspect="1" noMove="1" noResize="1" noEditPoints="1" noAdjustHandles="1" noChangeArrowheads="1" noChangeShapeType="1" noTextEdit="1"/>
              </p:cNvSpPr>
              <p:nvPr/>
            </p:nvSpPr>
            <p:spPr>
              <a:xfrm>
                <a:off x="5976682" y="1257344"/>
                <a:ext cx="362413" cy="276999"/>
              </a:xfrm>
              <a:prstGeom prst="rect">
                <a:avLst/>
              </a:prstGeom>
              <a:blipFill>
                <a:blip r:embed="rId3"/>
                <a:stretch>
                  <a:fillRect l="-10000" r="-1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A12977F-E9BD-4646-B1E1-76217CC919A6}"/>
              </a:ext>
            </a:extLst>
          </p:cNvPr>
          <p:cNvPicPr>
            <a:picLocks noChangeAspect="1"/>
          </p:cNvPicPr>
          <p:nvPr/>
        </p:nvPicPr>
        <p:blipFill rotWithShape="1">
          <a:blip r:embed="rId4"/>
          <a:srcRect l="3981"/>
          <a:stretch/>
        </p:blipFill>
        <p:spPr>
          <a:xfrm>
            <a:off x="8232000" y="1935950"/>
            <a:ext cx="3923072" cy="4215198"/>
          </a:xfrm>
          <a:prstGeom prst="rect">
            <a:avLst/>
          </a:prstGeom>
        </p:spPr>
      </p:pic>
      <p:pic>
        <p:nvPicPr>
          <p:cNvPr id="9" name="Picture 8">
            <a:extLst>
              <a:ext uri="{FF2B5EF4-FFF2-40B4-BE49-F238E27FC236}">
                <a16:creationId xmlns:a16="http://schemas.microsoft.com/office/drawing/2014/main" id="{F4F2D1F4-9F71-344C-AF3E-DF51578396F0}"/>
              </a:ext>
            </a:extLst>
          </p:cNvPr>
          <p:cNvPicPr>
            <a:picLocks noChangeAspect="1"/>
          </p:cNvPicPr>
          <p:nvPr/>
        </p:nvPicPr>
        <p:blipFill rotWithShape="1">
          <a:blip r:embed="rId5"/>
          <a:srcRect l="3981"/>
          <a:stretch/>
        </p:blipFill>
        <p:spPr>
          <a:xfrm>
            <a:off x="4308930" y="1935950"/>
            <a:ext cx="3923070" cy="4215198"/>
          </a:xfrm>
          <a:prstGeom prst="rect">
            <a:avLst/>
          </a:prstGeom>
        </p:spPr>
      </p:pic>
      <p:pic>
        <p:nvPicPr>
          <p:cNvPr id="10" name="Picture 9">
            <a:extLst>
              <a:ext uri="{FF2B5EF4-FFF2-40B4-BE49-F238E27FC236}">
                <a16:creationId xmlns:a16="http://schemas.microsoft.com/office/drawing/2014/main" id="{08FD0640-AF13-AE42-A123-713B13AE3CC5}"/>
              </a:ext>
            </a:extLst>
          </p:cNvPr>
          <p:cNvPicPr>
            <a:picLocks noChangeAspect="1"/>
          </p:cNvPicPr>
          <p:nvPr/>
        </p:nvPicPr>
        <p:blipFill>
          <a:blip r:embed="rId6"/>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150811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b="1" dirty="0"/>
              <a:t>Does individual behavior for unique images generalize across tasks? </a:t>
            </a:r>
            <a:endParaRPr lang="en-US" sz="2000" b="1" dirty="0"/>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51344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16" name="Group 15">
            <a:extLst>
              <a:ext uri="{FF2B5EF4-FFF2-40B4-BE49-F238E27FC236}">
                <a16:creationId xmlns:a16="http://schemas.microsoft.com/office/drawing/2014/main" id="{B9FC2922-E1AA-AB4C-B5DD-492BEC9B348B}"/>
              </a:ext>
            </a:extLst>
          </p:cNvPr>
          <p:cNvGrpSpPr/>
          <p:nvPr/>
        </p:nvGrpSpPr>
        <p:grpSpPr>
          <a:xfrm>
            <a:off x="156341" y="945482"/>
            <a:ext cx="2719266" cy="4967035"/>
            <a:chOff x="3059796" y="1036330"/>
            <a:chExt cx="2719266" cy="4967035"/>
          </a:xfrm>
        </p:grpSpPr>
        <p:sp>
          <p:nvSpPr>
            <p:cNvPr id="17" name="Rounded Rectangle 16">
              <a:extLst>
                <a:ext uri="{FF2B5EF4-FFF2-40B4-BE49-F238E27FC236}">
                  <a16:creationId xmlns:a16="http://schemas.microsoft.com/office/drawing/2014/main" id="{81F53BB7-A9CE-8443-9BB8-A6588EDD8AAF}"/>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0E0BDFB5-43B1-4E4E-9DEF-C7A4F8827C41}"/>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74C92A8-4A15-0843-81A9-E9B1F7719046}"/>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20" name="TextBox 19">
              <a:extLst>
                <a:ext uri="{FF2B5EF4-FFF2-40B4-BE49-F238E27FC236}">
                  <a16:creationId xmlns:a16="http://schemas.microsoft.com/office/drawing/2014/main" id="{A0762D77-2C1B-474E-AD0F-27C7B01036D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1" name="Rounded Rectangle 20">
              <a:extLst>
                <a:ext uri="{FF2B5EF4-FFF2-40B4-BE49-F238E27FC236}">
                  <a16:creationId xmlns:a16="http://schemas.microsoft.com/office/drawing/2014/main" id="{9B2E0712-CEC9-5645-B362-A15CDE36E9E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186234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grpSp>
        <p:nvGrpSpPr>
          <p:cNvPr id="2" name="Group 1">
            <a:extLst>
              <a:ext uri="{FF2B5EF4-FFF2-40B4-BE49-F238E27FC236}">
                <a16:creationId xmlns:a16="http://schemas.microsoft.com/office/drawing/2014/main" id="{90A338EA-B9D3-0240-6C59-DDFAE468B3D9}"/>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04036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 name="Rectangle 1">
            <a:extLst>
              <a:ext uri="{FF2B5EF4-FFF2-40B4-BE49-F238E27FC236}">
                <a16:creationId xmlns:a16="http://schemas.microsoft.com/office/drawing/2014/main" id="{7851C04F-FE68-6B4D-8B90-FE5A70B6455A}"/>
              </a:ext>
            </a:extLst>
          </p:cNvPr>
          <p:cNvSpPr/>
          <p:nvPr/>
        </p:nvSpPr>
        <p:spPr>
          <a:xfrm>
            <a:off x="7173474" y="950392"/>
            <a:ext cx="3327986" cy="4370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970008-CF4D-034F-A287-213224B4142B}"/>
              </a:ext>
            </a:extLst>
          </p:cNvPr>
          <p:cNvSpPr/>
          <p:nvPr/>
        </p:nvSpPr>
        <p:spPr>
          <a:xfrm>
            <a:off x="5998464" y="2076832"/>
            <a:ext cx="1180245" cy="33247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081EA66F-0BA2-D743-9C88-16182B6B9D79}"/>
              </a:ext>
            </a:extLst>
          </p:cNvPr>
          <p:cNvSpPr/>
          <p:nvPr/>
        </p:nvSpPr>
        <p:spPr>
          <a:xfrm>
            <a:off x="2285764" y="3940819"/>
            <a:ext cx="284301" cy="1032963"/>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DF53F8-CC3C-BA4F-AA7C-761420922984}"/>
              </a:ext>
            </a:extLst>
          </p:cNvPr>
          <p:cNvSpPr txBox="1"/>
          <p:nvPr/>
        </p:nvSpPr>
        <p:spPr>
          <a:xfrm>
            <a:off x="2552791" y="4134134"/>
            <a:ext cx="1407394" cy="646331"/>
          </a:xfrm>
          <a:prstGeom prst="rect">
            <a:avLst/>
          </a:prstGeom>
          <a:noFill/>
        </p:spPr>
        <p:txBody>
          <a:bodyPr wrap="square" rtlCol="0">
            <a:spAutoFit/>
          </a:bodyPr>
          <a:lstStyle/>
          <a:p>
            <a:r>
              <a:rPr lang="en-US" sz="1200" b="1" dirty="0">
                <a:solidFill>
                  <a:srgbClr val="8AC43B"/>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856EC7B2-073D-919E-B499-94E1FDAFCC0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D68447A6-FB32-E6A6-F94E-B1821EE9213B}"/>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83D93830-0486-C3E3-41D9-7BEB29D2D2EC}"/>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533F0E2-E57D-1E46-2327-807024468CCD}"/>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B4DC00C8-6782-9392-093F-A30466187913}"/>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1" name="Rounded Rectangle 10">
              <a:extLst>
                <a:ext uri="{FF2B5EF4-FFF2-40B4-BE49-F238E27FC236}">
                  <a16:creationId xmlns:a16="http://schemas.microsoft.com/office/drawing/2014/main" id="{7849F34E-3443-5CB8-B161-A0E5FF1028E2}"/>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36666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E674B70C-1719-5D42-BC4C-3199A25BD15E}"/>
              </a:ext>
            </a:extLst>
          </p:cNvPr>
          <p:cNvSpPr/>
          <p:nvPr/>
        </p:nvSpPr>
        <p:spPr>
          <a:xfrm>
            <a:off x="2293970" y="1828800"/>
            <a:ext cx="213703" cy="99649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813B1A75-1144-B64B-AE89-D8ABECF4DF33}"/>
              </a:ext>
            </a:extLst>
          </p:cNvPr>
          <p:cNvSpPr txBox="1"/>
          <p:nvPr/>
        </p:nvSpPr>
        <p:spPr>
          <a:xfrm>
            <a:off x="2509942" y="2004505"/>
            <a:ext cx="1407394" cy="646331"/>
          </a:xfrm>
          <a:prstGeom prst="rect">
            <a:avLst/>
          </a:prstGeom>
          <a:noFill/>
        </p:spPr>
        <p:txBody>
          <a:bodyPr wrap="square" rtlCol="0">
            <a:spAutoFit/>
          </a:bodyPr>
          <a:lstStyle/>
          <a:p>
            <a:r>
              <a:rPr lang="en-US" sz="1200" b="1" dirty="0">
                <a:solidFill>
                  <a:srgbClr val="05B4F8"/>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38351D49-C8B7-F97A-BC0B-227F857DB44D}"/>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86607DFD-43E3-7922-E0B6-37C59F175FB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20CAD10-3F56-DCC7-B482-80C4CBA028D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9FC1D6D-9CC8-E8CB-3671-204CB188452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4F202F50-46B2-ADF2-871D-839E5BCF23BB}"/>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03332D15-FDFB-3094-799C-8ACD67B29357}"/>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026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864524"/>
            <a:ext cx="1109472" cy="118216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8457B7E-BF68-8341-A0FF-5F53070A1F9F}"/>
              </a:ext>
            </a:extLst>
          </p:cNvPr>
          <p:cNvSpPr txBox="1"/>
          <p:nvPr/>
        </p:nvSpPr>
        <p:spPr>
          <a:xfrm>
            <a:off x="6187375" y="3242908"/>
            <a:ext cx="4164489" cy="338554"/>
          </a:xfrm>
          <a:prstGeom prst="rect">
            <a:avLst/>
          </a:prstGeom>
          <a:solidFill>
            <a:srgbClr val="FFFF00"/>
          </a:solidFill>
          <a:ln>
            <a:solidFill>
              <a:schemeClr val="tx1"/>
            </a:solidFill>
          </a:ln>
        </p:spPr>
        <p:txBody>
          <a:bodyPr wrap="square" rtlCol="0">
            <a:spAutoFit/>
          </a:bodyPr>
          <a:lstStyle/>
          <a:p>
            <a:pPr algn="ctr"/>
            <a:r>
              <a:rPr lang="en-US" sz="1600" i="1" dirty="0"/>
              <a:t>Task can be decoded using accuracy correlations</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FC72CCF9-E63B-ED95-16BF-77BABB4931C8}"/>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A61AD710-BDB7-E643-99E2-B4EB3B9E361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E1A214C1-E1C7-264C-95A5-7AE575C560A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BE309C4-F040-1AC2-87EB-137F1CD18BE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119C2D8F-47CE-EB34-40D2-2DF4E404B9A1}"/>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2267286D-EE8C-EB03-D6C4-D7FC5DA10F1E}"/>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314152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E0FA223F-80FC-EC44-B9C3-4D994C70141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78886BD-A31B-3F40-B5C6-93CC2B05AC20}"/>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88F3FDD6-E42A-FE8D-C1A8-4DC9E5EEFDB3}"/>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40E91BEC-20AD-3F75-BFA0-722B6B35B162}"/>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36C68FDE-DD77-7E9C-38C7-278D92AC1849}"/>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26B631B-BAAF-AA1A-CA40-C4759CAF72EB}"/>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3D59F0C5-80CF-379E-9AEA-EC156395E924}"/>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CB5EAC3D-B524-723D-9C4B-887CC02310FA}"/>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92551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D0942F0-1F37-E449-BBB9-6F3185D2F1E1}"/>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Systematic errors and biases between tasks </a:t>
            </a:r>
          </a:p>
          <a:p>
            <a:pPr algn="ctr"/>
            <a:r>
              <a:rPr lang="en-US" sz="1600" i="1" dirty="0"/>
              <a:t>for individual stimuli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66FB49-5101-876E-DAE9-F7848223F329}"/>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grpSp>
        <p:nvGrpSpPr>
          <p:cNvPr id="6" name="Group 5">
            <a:extLst>
              <a:ext uri="{FF2B5EF4-FFF2-40B4-BE49-F238E27FC236}">
                <a16:creationId xmlns:a16="http://schemas.microsoft.com/office/drawing/2014/main" id="{9F0F783A-6582-BD3B-2F4A-3DD7354F32B8}"/>
              </a:ext>
            </a:extLst>
          </p:cNvPr>
          <p:cNvGrpSpPr/>
          <p:nvPr/>
        </p:nvGrpSpPr>
        <p:grpSpPr>
          <a:xfrm>
            <a:off x="190819" y="1724381"/>
            <a:ext cx="2151611" cy="3409237"/>
            <a:chOff x="2983699" y="1502993"/>
            <a:chExt cx="2706428" cy="4033710"/>
          </a:xfrm>
        </p:grpSpPr>
        <p:sp>
          <p:nvSpPr>
            <p:cNvPr id="8" name="Rounded Rectangle 7">
              <a:extLst>
                <a:ext uri="{FF2B5EF4-FFF2-40B4-BE49-F238E27FC236}">
                  <a16:creationId xmlns:a16="http://schemas.microsoft.com/office/drawing/2014/main" id="{BACEE916-466A-FF33-0D63-C2BE10179BCC}"/>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96BD021-E362-FD7F-5E1C-A48F313BDDF8}"/>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B8F16D1-7679-FF54-4A98-A7AABED26E7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1" name="TextBox 10">
              <a:extLst>
                <a:ext uri="{FF2B5EF4-FFF2-40B4-BE49-F238E27FC236}">
                  <a16:creationId xmlns:a16="http://schemas.microsoft.com/office/drawing/2014/main" id="{79A3C4F3-151A-009B-AD1B-5B2583CCEE2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3" name="Rounded Rectangle 12">
              <a:extLst>
                <a:ext uri="{FF2B5EF4-FFF2-40B4-BE49-F238E27FC236}">
                  <a16:creationId xmlns:a16="http://schemas.microsoft.com/office/drawing/2014/main" id="{F33F108A-3862-DCD2-A0CB-724BC7037244}"/>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Right Brace 13">
            <a:extLst>
              <a:ext uri="{FF2B5EF4-FFF2-40B4-BE49-F238E27FC236}">
                <a16:creationId xmlns:a16="http://schemas.microsoft.com/office/drawing/2014/main" id="{E27FD23F-4DA2-98E5-426E-8C1FEE6327B5}"/>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7302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9166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E69F857-17DA-F30E-4D0D-461D963091B9}"/>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Stimulus driven generalization between task, duration, and outcome measure</a:t>
            </a:r>
          </a:p>
        </p:txBody>
      </p:sp>
    </p:spTree>
    <p:extLst>
      <p:ext uri="{BB962C8B-B14F-4D97-AF65-F5344CB8AC3E}">
        <p14:creationId xmlns:p14="http://schemas.microsoft.com/office/powerpoint/2010/main" val="248067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b="1"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37510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1359287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5" name="Rounded Rectangle 24">
            <a:extLst>
              <a:ext uri="{FF2B5EF4-FFF2-40B4-BE49-F238E27FC236}">
                <a16:creationId xmlns:a16="http://schemas.microsoft.com/office/drawing/2014/main" id="{61732CDF-5ACF-F048-AC15-C8DBB72133C5}"/>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6" name="Right Bracket 25">
            <a:extLst>
              <a:ext uri="{FF2B5EF4-FFF2-40B4-BE49-F238E27FC236}">
                <a16:creationId xmlns:a16="http://schemas.microsoft.com/office/drawing/2014/main" id="{C6FB7719-52DE-874F-8184-C91EA1EC6B9B}"/>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9" name="Rounded Rectangle 28">
            <a:extLst>
              <a:ext uri="{FF2B5EF4-FFF2-40B4-BE49-F238E27FC236}">
                <a16:creationId xmlns:a16="http://schemas.microsoft.com/office/drawing/2014/main" id="{7C105BAA-CD92-2C42-AB88-0DC4C8BD41C6}"/>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0" name="Rounded Rectangle 29">
            <a:extLst>
              <a:ext uri="{FF2B5EF4-FFF2-40B4-BE49-F238E27FC236}">
                <a16:creationId xmlns:a16="http://schemas.microsoft.com/office/drawing/2014/main" id="{34DF36A3-DBBF-424B-BB07-E4F83019DFD8}"/>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1" name="Straight Arrow Connector 30">
            <a:extLst>
              <a:ext uri="{FF2B5EF4-FFF2-40B4-BE49-F238E27FC236}">
                <a16:creationId xmlns:a16="http://schemas.microsoft.com/office/drawing/2014/main" id="{7238918A-7533-D34B-811F-844CA2BEA4FD}"/>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4" name="Rounded Rectangle 23">
            <a:extLst>
              <a:ext uri="{FF2B5EF4-FFF2-40B4-BE49-F238E27FC236}">
                <a16:creationId xmlns:a16="http://schemas.microsoft.com/office/drawing/2014/main" id="{C6EF571D-39AB-F24A-9D69-5AEE0EC62327}"/>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5" name="Right Bracket 24">
            <a:extLst>
              <a:ext uri="{FF2B5EF4-FFF2-40B4-BE49-F238E27FC236}">
                <a16:creationId xmlns:a16="http://schemas.microsoft.com/office/drawing/2014/main" id="{2E630D60-8AB7-7D44-8EB7-5E4DB519FE4E}"/>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6" name="Rounded Rectangle 25">
            <a:extLst>
              <a:ext uri="{FF2B5EF4-FFF2-40B4-BE49-F238E27FC236}">
                <a16:creationId xmlns:a16="http://schemas.microsoft.com/office/drawing/2014/main" id="{9C471BD5-AE86-7045-9529-1BD0AFD6880C}"/>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2" name="Rounded Rectangle 31">
            <a:extLst>
              <a:ext uri="{FF2B5EF4-FFF2-40B4-BE49-F238E27FC236}">
                <a16:creationId xmlns:a16="http://schemas.microsoft.com/office/drawing/2014/main" id="{38C7E0CE-3D76-D74C-955E-84118E353AE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3" name="Straight Arrow Connector 32">
            <a:extLst>
              <a:ext uri="{FF2B5EF4-FFF2-40B4-BE49-F238E27FC236}">
                <a16:creationId xmlns:a16="http://schemas.microsoft.com/office/drawing/2014/main" id="{E291759A-1326-EB4B-96D8-17383142FE89}"/>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1FABECB-9537-0F4E-A509-4934897CDF91}"/>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35" name="Rounded Rectangle 34">
            <a:extLst>
              <a:ext uri="{FF2B5EF4-FFF2-40B4-BE49-F238E27FC236}">
                <a16:creationId xmlns:a16="http://schemas.microsoft.com/office/drawing/2014/main" id="{D51536CE-0A2F-DC44-8B8B-DFEE9B665234}"/>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4335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1211234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829960" y="762810"/>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Thank you!</a:t>
            </a:r>
          </a:p>
        </p:txBody>
      </p:sp>
      <p:grpSp>
        <p:nvGrpSpPr>
          <p:cNvPr id="12" name="Group 11">
            <a:extLst>
              <a:ext uri="{FF2B5EF4-FFF2-40B4-BE49-F238E27FC236}">
                <a16:creationId xmlns:a16="http://schemas.microsoft.com/office/drawing/2014/main" id="{06571977-9187-0D3F-79F6-E8220A751E57}"/>
              </a:ext>
            </a:extLst>
          </p:cNvPr>
          <p:cNvGrpSpPr/>
          <p:nvPr/>
        </p:nvGrpSpPr>
        <p:grpSpPr>
          <a:xfrm>
            <a:off x="1026067" y="2068177"/>
            <a:ext cx="2692400" cy="3778601"/>
            <a:chOff x="1026067" y="2068177"/>
            <a:chExt cx="2692400" cy="3778601"/>
          </a:xfrm>
        </p:grpSpPr>
        <p:sp>
          <p:nvSpPr>
            <p:cNvPr id="58" name="Content Placeholder 2">
              <a:extLst>
                <a:ext uri="{FF2B5EF4-FFF2-40B4-BE49-F238E27FC236}">
                  <a16:creationId xmlns:a16="http://schemas.microsoft.com/office/drawing/2014/main" id="{72531900-46D2-332D-FE1B-4A1675AFF058}"/>
                </a:ext>
              </a:extLst>
            </p:cNvPr>
            <p:cNvSpPr txBox="1">
              <a:spLocks/>
            </p:cNvSpPr>
            <p:nvPr/>
          </p:nvSpPr>
          <p:spPr>
            <a:xfrm>
              <a:off x="1408284"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pic>
          <p:nvPicPr>
            <p:cNvPr id="3" name="Picture 2" descr="A person smiling for the camera&#10;&#10;Description automatically generated with medium confidence">
              <a:extLst>
                <a:ext uri="{FF2B5EF4-FFF2-40B4-BE49-F238E27FC236}">
                  <a16:creationId xmlns:a16="http://schemas.microsoft.com/office/drawing/2014/main" id="{DB6EF179-6165-1246-DC98-1DCB29019CB3}"/>
                </a:ext>
              </a:extLst>
            </p:cNvPr>
            <p:cNvPicPr>
              <a:picLocks noChangeAspect="1"/>
            </p:cNvPicPr>
            <p:nvPr/>
          </p:nvPicPr>
          <p:blipFill>
            <a:blip r:embed="rId3"/>
            <a:stretch>
              <a:fillRect/>
            </a:stretch>
          </p:blipFill>
          <p:spPr>
            <a:xfrm>
              <a:off x="1026067" y="2068177"/>
              <a:ext cx="2692400" cy="3352800"/>
            </a:xfrm>
            <a:prstGeom prst="rect">
              <a:avLst/>
            </a:prstGeom>
          </p:spPr>
        </p:pic>
      </p:grpSp>
      <p:grpSp>
        <p:nvGrpSpPr>
          <p:cNvPr id="13" name="Group 12">
            <a:extLst>
              <a:ext uri="{FF2B5EF4-FFF2-40B4-BE49-F238E27FC236}">
                <a16:creationId xmlns:a16="http://schemas.microsoft.com/office/drawing/2014/main" id="{A88C54AE-88D8-3713-1D2C-CD5A0E9C9827}"/>
              </a:ext>
            </a:extLst>
          </p:cNvPr>
          <p:cNvGrpSpPr/>
          <p:nvPr/>
        </p:nvGrpSpPr>
        <p:grpSpPr>
          <a:xfrm>
            <a:off x="4898047" y="2039601"/>
            <a:ext cx="2565400" cy="3807177"/>
            <a:chOff x="4898047" y="2039601"/>
            <a:chExt cx="2565400" cy="3807177"/>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5216764"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4"/>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8643027" y="1964952"/>
            <a:ext cx="2762704" cy="3881826"/>
            <a:chOff x="8643027" y="1964952"/>
            <a:chExt cx="2762704" cy="3881826"/>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9060396"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5"/>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6422" y="6317218"/>
              <a:ext cx="417957" cy="417957"/>
            </a:xfrm>
            <a:prstGeom prst="rect">
              <a:avLst/>
            </a:prstGeom>
          </p:spPr>
        </p:pic>
      </p:gr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6819</TotalTime>
  <Words>6979</Words>
  <Application>Microsoft Macintosh PowerPoint</Application>
  <PresentationFormat>Widescreen</PresentationFormat>
  <Paragraphs>936</Paragraphs>
  <Slides>69</Slides>
  <Notes>63</Notes>
  <HiddenSlides>20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Georgia</vt:lpstr>
      <vt:lpstr>Lucida Console</vt:lpstr>
      <vt:lpstr>Wingdings</vt:lpstr>
      <vt:lpstr>Office Theme</vt:lpstr>
      <vt:lpstr>A Novel Generalization between Verbal Judgments and Perceptual Discrimination of 3D Space </vt:lpstr>
      <vt:lpstr>Depth Perception </vt:lpstr>
      <vt:lpstr>Pictorial Cues to Depth</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Stimuli: SUN-RGBD Database </vt:lpstr>
      <vt:lpstr>Stimulus Selection</vt:lpstr>
      <vt:lpstr>Spatial Information Processing in Pictured Scenes</vt:lpstr>
      <vt:lpstr>Spatial Information Processing in Pictured Scenes</vt:lpstr>
      <vt:lpstr>Spatial Information Processing in Pictured Scenes</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Spatial Information Processing in Pictured Scenes</vt:lpstr>
      <vt:lpstr>Discrimination Performance: Kinect coded Accuracy </vt:lpstr>
      <vt:lpstr>Discrimination Performance: Kinect coded Accuracy </vt:lpstr>
      <vt:lpstr>Discrimination Performance: Kinect coded Accuracy </vt:lpstr>
      <vt:lpstr>Discrimination Performance: Kinect coded Accuracy </vt:lpstr>
      <vt:lpstr>PowerPoint Presentation</vt:lpstr>
      <vt:lpstr>PowerPoint Presentation</vt:lpstr>
      <vt:lpstr>PowerPoint Presentation</vt:lpstr>
      <vt:lpstr>PowerPoint Presentation</vt:lpstr>
      <vt:lpstr>PowerPoint Presentation</vt:lpstr>
      <vt:lpstr>PowerPoint Presentation</vt:lpstr>
      <vt:lpstr>Do independent verbal judgments predict discrimination accuracy?</vt:lpstr>
      <vt:lpstr>Do independent verbal judgments predict discrimination accuracy?</vt:lpstr>
      <vt:lpstr>Do independent verbal judgments predict discrimination accuracy?</vt:lpstr>
      <vt:lpstr>Do independent verbal judgments predict discrimination reaction time?</vt:lpstr>
      <vt:lpstr>Do independent verbal judgments predict discrimination reaction time?</vt:lpstr>
      <vt:lpstr>Do independent verbal judgments predict discrimination reaction time?</vt:lpstr>
      <vt:lpstr>Spatial Information Processing in Pictured Scenes</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Spatial Information Processing in Pictured Scenes</vt:lpstr>
      <vt:lpstr>PowerPoint Presentation</vt:lpstr>
      <vt:lpstr>Surface Area</vt:lpstr>
      <vt:lpstr>Kinect v2 Object Segmentation </vt:lpstr>
      <vt:lpstr>Kinect v2 Object Segmentation </vt:lpstr>
      <vt:lpstr>Calculating Real World Object Dimensions </vt:lpstr>
      <vt:lpstr>Surface Area</vt:lpstr>
      <vt:lpstr>Surface Area</vt:lpstr>
      <vt:lpstr>Ground Plane</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Archive</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212</cp:revision>
  <dcterms:created xsi:type="dcterms:W3CDTF">2022-11-02T18:51:21Z</dcterms:created>
  <dcterms:modified xsi:type="dcterms:W3CDTF">2022-11-09T05:51:00Z</dcterms:modified>
</cp:coreProperties>
</file>